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sldIdLst>
    <p:sldId id="259" r:id="rId3"/>
    <p:sldId id="261" r:id="rId4"/>
    <p:sldId id="262" r:id="rId5"/>
    <p:sldId id="277" r:id="rId6"/>
    <p:sldId id="278" r:id="rId7"/>
    <p:sldId id="279" r:id="rId8"/>
    <p:sldId id="280" r:id="rId9"/>
    <p:sldId id="276" r:id="rId10"/>
    <p:sldId id="281" r:id="rId11"/>
    <p:sldId id="282" r:id="rId12"/>
    <p:sldId id="284" r:id="rId13"/>
    <p:sldId id="285" r:id="rId14"/>
    <p:sldId id="283" r:id="rId15"/>
    <p:sldId id="275" r:id="rId16"/>
    <p:sldId id="288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62"/>
            <p14:sldId id="277"/>
            <p14:sldId id="278"/>
            <p14:sldId id="279"/>
            <p14:sldId id="280"/>
            <p14:sldId id="276"/>
            <p14:sldId id="281"/>
            <p14:sldId id="282"/>
            <p14:sldId id="284"/>
            <p14:sldId id="285"/>
            <p14:sldId id="283"/>
            <p14:sldId id="275"/>
            <p14:sldId id="288"/>
          </p14:sldIdLst>
        </p14:section>
        <p14:section name="Next Steps and Action Items" id="{C24C98EC-938D-4034-8DB8-5E8DBF16E3CB}">
          <p14:sldIdLst>
            <p14:sldId id="27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88187" autoAdjust="0"/>
  </p:normalViewPr>
  <p:slideViewPr>
    <p:cSldViewPr>
      <p:cViewPr varScale="1">
        <p:scale>
          <a:sx n="117" d="100"/>
          <a:sy n="117" d="100"/>
        </p:scale>
        <p:origin x="-1464" y="-102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782918-273D-4861-AF6D-EB2E2907DED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2FB848-836B-4B4B-8D78-68E124E4F5D3}">
      <dgm:prSet phldrT="[Text]"/>
      <dgm:spPr/>
      <dgm:t>
        <a:bodyPr/>
        <a:lstStyle/>
        <a:p>
          <a:r>
            <a:rPr lang="en-US" dirty="0" smtClean="0"/>
            <a:t>FHIR </a:t>
          </a:r>
          <a:r>
            <a:rPr lang="en-US" dirty="0" err="1" smtClean="0"/>
            <a:t>AllergyIntolerence</a:t>
          </a:r>
          <a:r>
            <a:rPr lang="en-US" dirty="0" smtClean="0"/>
            <a:t> Resource</a:t>
          </a:r>
          <a:endParaRPr lang="en-US" dirty="0"/>
        </a:p>
      </dgm:t>
    </dgm:pt>
    <dgm:pt modelId="{584EB519-A63C-4E3C-86D8-742ED0EA9D4E}" type="parTrans" cxnId="{E199DF53-0CDA-4E35-ACD6-42507DEED687}">
      <dgm:prSet/>
      <dgm:spPr/>
      <dgm:t>
        <a:bodyPr/>
        <a:lstStyle/>
        <a:p>
          <a:endParaRPr lang="en-US"/>
        </a:p>
      </dgm:t>
    </dgm:pt>
    <dgm:pt modelId="{82A4C0EA-8FC2-4814-8E8A-A06AA0C7B6C8}" type="sibTrans" cxnId="{E199DF53-0CDA-4E35-ACD6-42507DEED687}">
      <dgm:prSet/>
      <dgm:spPr/>
      <dgm:t>
        <a:bodyPr/>
        <a:lstStyle/>
        <a:p>
          <a:endParaRPr lang="en-US"/>
        </a:p>
      </dgm:t>
    </dgm:pt>
    <dgm:pt modelId="{DCEFEA7B-A409-47F4-85B7-6F981D780748}">
      <dgm:prSet phldrT="[Text]"/>
      <dgm:spPr/>
      <dgm:t>
        <a:bodyPr/>
        <a:lstStyle/>
        <a:p>
          <a:r>
            <a:rPr lang="en-US" dirty="0" smtClean="0"/>
            <a:t>Data relating to drug allergies and interactions is retrieved</a:t>
          </a:r>
          <a:endParaRPr lang="en-US" dirty="0"/>
        </a:p>
      </dgm:t>
    </dgm:pt>
    <dgm:pt modelId="{F3A8DC0C-8FAC-4CF5-AE6A-CD46F0847707}" type="parTrans" cxnId="{8A19EB55-272B-4B88-AE99-60FD704E401E}">
      <dgm:prSet/>
      <dgm:spPr/>
      <dgm:t>
        <a:bodyPr/>
        <a:lstStyle/>
        <a:p>
          <a:endParaRPr lang="en-US"/>
        </a:p>
      </dgm:t>
    </dgm:pt>
    <dgm:pt modelId="{FDF8F06E-B7AB-4CA6-9038-5552053D735C}" type="sibTrans" cxnId="{8A19EB55-272B-4B88-AE99-60FD704E401E}">
      <dgm:prSet/>
      <dgm:spPr/>
      <dgm:t>
        <a:bodyPr/>
        <a:lstStyle/>
        <a:p>
          <a:endParaRPr lang="en-US"/>
        </a:p>
      </dgm:t>
    </dgm:pt>
    <dgm:pt modelId="{8F5974DC-26A7-4526-94D0-A2E689093CBB}" type="pres">
      <dgm:prSet presAssocID="{33782918-273D-4861-AF6D-EB2E2907DED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12687B1-35D7-47CC-8B0E-02365AB23557}" type="pres">
      <dgm:prSet presAssocID="{122FB848-836B-4B4B-8D78-68E124E4F5D3}" presName="linNode" presStyleCnt="0"/>
      <dgm:spPr/>
    </dgm:pt>
    <dgm:pt modelId="{6EB6645F-D59F-422E-B6E1-0C466E25E8B5}" type="pres">
      <dgm:prSet presAssocID="{122FB848-836B-4B4B-8D78-68E124E4F5D3}" presName="parentShp" presStyleLbl="node1" presStyleIdx="0" presStyleCnt="1" custLinFactNeighborY="4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16FFA-D73B-4370-B1BF-A97C4BB670C4}" type="pres">
      <dgm:prSet presAssocID="{122FB848-836B-4B4B-8D78-68E124E4F5D3}" presName="childShp" presStyleLbl="bgAccFollowNode1" presStyleIdx="0" presStyleCnt="1" custLinFactNeighborY="-2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2C4334-DACA-40CC-A4D1-43AFBDC448AD}" type="presOf" srcId="{33782918-273D-4861-AF6D-EB2E2907DED4}" destId="{8F5974DC-26A7-4526-94D0-A2E689093CBB}" srcOrd="0" destOrd="0" presId="urn:microsoft.com/office/officeart/2005/8/layout/vList6"/>
    <dgm:cxn modelId="{C0775CF5-2675-4043-8C36-4D6AB815EB80}" type="presOf" srcId="{DCEFEA7B-A409-47F4-85B7-6F981D780748}" destId="{AC216FFA-D73B-4370-B1BF-A97C4BB670C4}" srcOrd="0" destOrd="0" presId="urn:microsoft.com/office/officeart/2005/8/layout/vList6"/>
    <dgm:cxn modelId="{E199DF53-0CDA-4E35-ACD6-42507DEED687}" srcId="{33782918-273D-4861-AF6D-EB2E2907DED4}" destId="{122FB848-836B-4B4B-8D78-68E124E4F5D3}" srcOrd="0" destOrd="0" parTransId="{584EB519-A63C-4E3C-86D8-742ED0EA9D4E}" sibTransId="{82A4C0EA-8FC2-4814-8E8A-A06AA0C7B6C8}"/>
    <dgm:cxn modelId="{8A19EB55-272B-4B88-AE99-60FD704E401E}" srcId="{122FB848-836B-4B4B-8D78-68E124E4F5D3}" destId="{DCEFEA7B-A409-47F4-85B7-6F981D780748}" srcOrd="0" destOrd="0" parTransId="{F3A8DC0C-8FAC-4CF5-AE6A-CD46F0847707}" sibTransId="{FDF8F06E-B7AB-4CA6-9038-5552053D735C}"/>
    <dgm:cxn modelId="{3D8D64E1-5520-4105-8217-9120BEA2E972}" type="presOf" srcId="{122FB848-836B-4B4B-8D78-68E124E4F5D3}" destId="{6EB6645F-D59F-422E-B6E1-0C466E25E8B5}" srcOrd="0" destOrd="0" presId="urn:microsoft.com/office/officeart/2005/8/layout/vList6"/>
    <dgm:cxn modelId="{45B2E13D-623C-4CB3-8116-9DB226504892}" type="presParOf" srcId="{8F5974DC-26A7-4526-94D0-A2E689093CBB}" destId="{712687B1-35D7-47CC-8B0E-02365AB23557}" srcOrd="0" destOrd="0" presId="urn:microsoft.com/office/officeart/2005/8/layout/vList6"/>
    <dgm:cxn modelId="{1D0D48C1-0813-4AF9-9B98-D890A452C133}" type="presParOf" srcId="{712687B1-35D7-47CC-8B0E-02365AB23557}" destId="{6EB6645F-D59F-422E-B6E1-0C466E25E8B5}" srcOrd="0" destOrd="0" presId="urn:microsoft.com/office/officeart/2005/8/layout/vList6"/>
    <dgm:cxn modelId="{412C11E9-3255-406D-9097-885F4A35C81B}" type="presParOf" srcId="{712687B1-35D7-47CC-8B0E-02365AB23557}" destId="{AC216FFA-D73B-4370-B1BF-A97C4BB670C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82918-273D-4861-AF6D-EB2E2907DED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2FB848-836B-4B4B-8D78-68E124E4F5D3}">
      <dgm:prSet phldrT="[Text]"/>
      <dgm:spPr/>
      <dgm:t>
        <a:bodyPr/>
        <a:lstStyle/>
        <a:p>
          <a:r>
            <a:rPr lang="en-US" dirty="0" smtClean="0"/>
            <a:t>Decision Logic implementation</a:t>
          </a:r>
          <a:endParaRPr lang="en-US" dirty="0"/>
        </a:p>
      </dgm:t>
    </dgm:pt>
    <dgm:pt modelId="{584EB519-A63C-4E3C-86D8-742ED0EA9D4E}" type="parTrans" cxnId="{E199DF53-0CDA-4E35-ACD6-42507DEED687}">
      <dgm:prSet/>
      <dgm:spPr/>
      <dgm:t>
        <a:bodyPr/>
        <a:lstStyle/>
        <a:p>
          <a:endParaRPr lang="en-US"/>
        </a:p>
      </dgm:t>
    </dgm:pt>
    <dgm:pt modelId="{82A4C0EA-8FC2-4814-8E8A-A06AA0C7B6C8}" type="sibTrans" cxnId="{E199DF53-0CDA-4E35-ACD6-42507DEED687}">
      <dgm:prSet/>
      <dgm:spPr/>
      <dgm:t>
        <a:bodyPr/>
        <a:lstStyle/>
        <a:p>
          <a:endParaRPr lang="en-US"/>
        </a:p>
      </dgm:t>
    </dgm:pt>
    <dgm:pt modelId="{DCEFEA7B-A409-47F4-85B7-6F981D780748}">
      <dgm:prSet phldrT="[Text]"/>
      <dgm:spPr/>
      <dgm:t>
        <a:bodyPr/>
        <a:lstStyle/>
        <a:p>
          <a:r>
            <a:rPr lang="en-US" dirty="0" smtClean="0"/>
            <a:t>Logic is implemented to create an alert system for potential issues with current treatment plan</a:t>
          </a:r>
          <a:endParaRPr lang="en-US" dirty="0"/>
        </a:p>
      </dgm:t>
    </dgm:pt>
    <dgm:pt modelId="{F3A8DC0C-8FAC-4CF5-AE6A-CD46F0847707}" type="parTrans" cxnId="{8A19EB55-272B-4B88-AE99-60FD704E401E}">
      <dgm:prSet/>
      <dgm:spPr/>
      <dgm:t>
        <a:bodyPr/>
        <a:lstStyle/>
        <a:p>
          <a:endParaRPr lang="en-US"/>
        </a:p>
      </dgm:t>
    </dgm:pt>
    <dgm:pt modelId="{FDF8F06E-B7AB-4CA6-9038-5552053D735C}" type="sibTrans" cxnId="{8A19EB55-272B-4B88-AE99-60FD704E401E}">
      <dgm:prSet/>
      <dgm:spPr/>
      <dgm:t>
        <a:bodyPr/>
        <a:lstStyle/>
        <a:p>
          <a:endParaRPr lang="en-US"/>
        </a:p>
      </dgm:t>
    </dgm:pt>
    <dgm:pt modelId="{8F5974DC-26A7-4526-94D0-A2E689093CBB}" type="pres">
      <dgm:prSet presAssocID="{33782918-273D-4861-AF6D-EB2E2907DED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12687B1-35D7-47CC-8B0E-02365AB23557}" type="pres">
      <dgm:prSet presAssocID="{122FB848-836B-4B4B-8D78-68E124E4F5D3}" presName="linNode" presStyleCnt="0"/>
      <dgm:spPr/>
    </dgm:pt>
    <dgm:pt modelId="{6EB6645F-D59F-422E-B6E1-0C466E25E8B5}" type="pres">
      <dgm:prSet presAssocID="{122FB848-836B-4B4B-8D78-68E124E4F5D3}" presName="parentShp" presStyleLbl="node1" presStyleIdx="0" presStyleCnt="1" custLinFactNeighborX="-16462" custLinFactNeighborY="-49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16FFA-D73B-4370-B1BF-A97C4BB670C4}" type="pres">
      <dgm:prSet presAssocID="{122FB848-836B-4B4B-8D78-68E124E4F5D3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99DF53-0CDA-4E35-ACD6-42507DEED687}" srcId="{33782918-273D-4861-AF6D-EB2E2907DED4}" destId="{122FB848-836B-4B4B-8D78-68E124E4F5D3}" srcOrd="0" destOrd="0" parTransId="{584EB519-A63C-4E3C-86D8-742ED0EA9D4E}" sibTransId="{82A4C0EA-8FC2-4814-8E8A-A06AA0C7B6C8}"/>
    <dgm:cxn modelId="{8A19EB55-272B-4B88-AE99-60FD704E401E}" srcId="{122FB848-836B-4B4B-8D78-68E124E4F5D3}" destId="{DCEFEA7B-A409-47F4-85B7-6F981D780748}" srcOrd="0" destOrd="0" parTransId="{F3A8DC0C-8FAC-4CF5-AE6A-CD46F0847707}" sibTransId="{FDF8F06E-B7AB-4CA6-9038-5552053D735C}"/>
    <dgm:cxn modelId="{C5E762A2-3DD6-4966-ACD4-962D9140245F}" type="presOf" srcId="{122FB848-836B-4B4B-8D78-68E124E4F5D3}" destId="{6EB6645F-D59F-422E-B6E1-0C466E25E8B5}" srcOrd="0" destOrd="0" presId="urn:microsoft.com/office/officeart/2005/8/layout/vList6"/>
    <dgm:cxn modelId="{7C354AEF-5ACE-4682-A738-3B3697DF36BC}" type="presOf" srcId="{33782918-273D-4861-AF6D-EB2E2907DED4}" destId="{8F5974DC-26A7-4526-94D0-A2E689093CBB}" srcOrd="0" destOrd="0" presId="urn:microsoft.com/office/officeart/2005/8/layout/vList6"/>
    <dgm:cxn modelId="{CE9EECDB-5E2E-4232-B73E-729D19A07735}" type="presOf" srcId="{DCEFEA7B-A409-47F4-85B7-6F981D780748}" destId="{AC216FFA-D73B-4370-B1BF-A97C4BB670C4}" srcOrd="0" destOrd="0" presId="urn:microsoft.com/office/officeart/2005/8/layout/vList6"/>
    <dgm:cxn modelId="{F737E4A3-B2E7-4A2B-95B7-4587FA74BF08}" type="presParOf" srcId="{8F5974DC-26A7-4526-94D0-A2E689093CBB}" destId="{712687B1-35D7-47CC-8B0E-02365AB23557}" srcOrd="0" destOrd="0" presId="urn:microsoft.com/office/officeart/2005/8/layout/vList6"/>
    <dgm:cxn modelId="{2B35384A-A3B0-4C93-9549-716C1D86DA76}" type="presParOf" srcId="{712687B1-35D7-47CC-8B0E-02365AB23557}" destId="{6EB6645F-D59F-422E-B6E1-0C466E25E8B5}" srcOrd="0" destOrd="0" presId="urn:microsoft.com/office/officeart/2005/8/layout/vList6"/>
    <dgm:cxn modelId="{45D82C53-BC48-4C81-920E-07269E199A41}" type="presParOf" srcId="{712687B1-35D7-47CC-8B0E-02365AB23557}" destId="{AC216FFA-D73B-4370-B1BF-A97C4BB670C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16FFA-D73B-4370-B1BF-A97C4BB670C4}">
      <dsp:nvSpPr>
        <dsp:cNvPr id="0" name=""/>
        <dsp:cNvSpPr/>
      </dsp:nvSpPr>
      <dsp:spPr>
        <a:xfrm>
          <a:off x="1844040" y="0"/>
          <a:ext cx="2766060" cy="11922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Data relating to drug allergies and interactions is retrieved</a:t>
          </a:r>
          <a:endParaRPr lang="en-US" sz="1600" kern="1200" dirty="0"/>
        </a:p>
      </dsp:txBody>
      <dsp:txXfrm>
        <a:off x="1844040" y="149026"/>
        <a:ext cx="2318981" cy="894159"/>
      </dsp:txXfrm>
    </dsp:sp>
    <dsp:sp modelId="{6EB6645F-D59F-422E-B6E1-0C466E25E8B5}">
      <dsp:nvSpPr>
        <dsp:cNvPr id="0" name=""/>
        <dsp:cNvSpPr/>
      </dsp:nvSpPr>
      <dsp:spPr>
        <a:xfrm>
          <a:off x="0" y="0"/>
          <a:ext cx="1844040" cy="11922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FHIR </a:t>
          </a:r>
          <a:r>
            <a:rPr lang="en-US" sz="1500" kern="1200" dirty="0" err="1" smtClean="0"/>
            <a:t>AllergyIntolerence</a:t>
          </a:r>
          <a:r>
            <a:rPr lang="en-US" sz="1500" kern="1200" dirty="0" smtClean="0"/>
            <a:t> Resource</a:t>
          </a:r>
          <a:endParaRPr lang="en-US" sz="1500" kern="1200" dirty="0"/>
        </a:p>
      </dsp:txBody>
      <dsp:txXfrm>
        <a:off x="58199" y="58199"/>
        <a:ext cx="1727642" cy="1075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16FFA-D73B-4370-B1BF-A97C4BB670C4}">
      <dsp:nvSpPr>
        <dsp:cNvPr id="0" name=""/>
        <dsp:cNvSpPr/>
      </dsp:nvSpPr>
      <dsp:spPr>
        <a:xfrm>
          <a:off x="1844040" y="0"/>
          <a:ext cx="2766060" cy="11922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Logic is implemented to create an alert system for potential issues with current treatment plan</a:t>
          </a:r>
          <a:endParaRPr lang="en-US" sz="1500" kern="1200" dirty="0"/>
        </a:p>
      </dsp:txBody>
      <dsp:txXfrm>
        <a:off x="1844040" y="149026"/>
        <a:ext cx="2318981" cy="894159"/>
      </dsp:txXfrm>
    </dsp:sp>
    <dsp:sp modelId="{6EB6645F-D59F-422E-B6E1-0C466E25E8B5}">
      <dsp:nvSpPr>
        <dsp:cNvPr id="0" name=""/>
        <dsp:cNvSpPr/>
      </dsp:nvSpPr>
      <dsp:spPr>
        <a:xfrm>
          <a:off x="0" y="0"/>
          <a:ext cx="1844040" cy="11922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Decision Logic implementation</a:t>
          </a:r>
          <a:endParaRPr lang="en-US" sz="1700" kern="1200" dirty="0"/>
        </a:p>
      </dsp:txBody>
      <dsp:txXfrm>
        <a:off x="58199" y="58199"/>
        <a:ext cx="1727642" cy="1075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b="0" dirty="0" smtClean="0"/>
              <a:t>Right-click on a slide to add sections.</a:t>
            </a:r>
            <a:r>
              <a:rPr lang="en-US" sz="1000" b="0" baseline="0" dirty="0" smtClean="0"/>
              <a:t> Sections can help to organize your slides or facilitate collaboration between multiple authors.</a:t>
            </a:r>
            <a:endParaRPr lang="en-US" sz="1000" b="0" dirty="0" smtClean="0"/>
          </a:p>
          <a:p>
            <a:pPr lvl="0"/>
            <a:endParaRPr lang="en-US" sz="1000" b="1" dirty="0" smtClean="0"/>
          </a:p>
          <a:p>
            <a:pPr lvl="0"/>
            <a:r>
              <a:rPr lang="en-US" sz="1000" b="1" dirty="0" smtClean="0"/>
              <a:t>Notes</a:t>
            </a:r>
          </a:p>
          <a:p>
            <a:pPr lvl="0"/>
            <a:r>
              <a:rPr lang="en-US" sz="1000" dirty="0" smtClean="0"/>
              <a:t>Use the Notes section for delivery notes or to provide additional details for the audience.</a:t>
            </a:r>
            <a:r>
              <a:rPr lang="en-US" sz="10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0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5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2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wav"/><Relationship Id="rId4" Type="http://schemas.microsoft.com/office/2007/relationships/media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2" Type="http://schemas.openxmlformats.org/officeDocument/2006/relationships/audio" Target="../media/media13.wav"/><Relationship Id="rId16" Type="http://schemas.openxmlformats.org/officeDocument/2006/relationships/image" Target="../media/image8.png"/><Relationship Id="rId1" Type="http://schemas.microsoft.com/office/2007/relationships/media" Target="../media/media13.wav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10" Type="http://schemas.openxmlformats.org/officeDocument/2006/relationships/image" Target="../media/image26.png"/><Relationship Id="rId4" Type="http://schemas.openxmlformats.org/officeDocument/2006/relationships/diagramData" Target="../diagrams/data1.xml"/><Relationship Id="rId9" Type="http://schemas.openxmlformats.org/officeDocument/2006/relationships/image" Target="../media/image25.png"/><Relationship Id="rId14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10.png"/><Relationship Id="rId2" Type="http://schemas.microsoft.com/office/2007/relationships/media" Target="../media/media2.wav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Project Report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Ehrgo</a:t>
            </a:r>
            <a:r>
              <a:rPr lang="en-US" dirty="0" smtClean="0"/>
              <a:t> Health</a:t>
            </a:r>
          </a:p>
          <a:p>
            <a:r>
              <a:rPr lang="en-US" dirty="0" smtClean="0"/>
              <a:t>04/10/16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000">
        <p:blinds dir="vert"/>
      </p:transition>
    </mc:Choice>
    <mc:Fallback>
      <p:transition spd="slow" advTm="1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8229600" cy="91440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Current Status-Code Implementation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9" y="762000"/>
            <a:ext cx="2042361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2" y="1905000"/>
            <a:ext cx="6438682" cy="37341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14406"/>
      </p:ext>
    </p:extLst>
  </p:cSld>
  <p:clrMapOvr>
    <a:masterClrMapping/>
  </p:clrMapOvr>
  <p:transition spd="slow" advTm="2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8229600" cy="91440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Current Status-Code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4" y="1447800"/>
            <a:ext cx="7806136" cy="4648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2244"/>
      </p:ext>
    </p:extLst>
  </p:cSld>
  <p:clrMapOvr>
    <a:masterClrMapping/>
  </p:clrMapOvr>
  <p:transition spd="slow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8229600" cy="91440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Current Status-Code 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416749" cy="394557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97627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498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Further Research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5353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51709476"/>
              </p:ext>
            </p:extLst>
          </p:nvPr>
        </p:nvGraphicFramePr>
        <p:xfrm>
          <a:off x="457200" y="3581400"/>
          <a:ext cx="4610100" cy="1192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079" y="4965700"/>
            <a:ext cx="2726321" cy="166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3505200"/>
            <a:ext cx="3619500" cy="122872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664761372"/>
              </p:ext>
            </p:extLst>
          </p:nvPr>
        </p:nvGraphicFramePr>
        <p:xfrm>
          <a:off x="441223" y="5284789"/>
          <a:ext cx="4610100" cy="1192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9600" y="1412512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information in the </a:t>
            </a:r>
            <a:r>
              <a:rPr lang="en-US" dirty="0" err="1" smtClean="0"/>
              <a:t>AllergyIntolerance</a:t>
            </a:r>
            <a:r>
              <a:rPr lang="en-US" dirty="0" smtClean="0"/>
              <a:t> resource of FHIR provides the data needed to track individual patient drug allergies.</a:t>
            </a:r>
          </a:p>
          <a:p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Codes from elements in the </a:t>
            </a:r>
            <a:r>
              <a:rPr lang="en-US" dirty="0" err="1" smtClean="0"/>
              <a:t>AllergyIntolerance</a:t>
            </a:r>
            <a:r>
              <a:rPr lang="en-US" dirty="0" smtClean="0"/>
              <a:t> resource can be cross-referenced with SNOMED CT and </a:t>
            </a:r>
            <a:r>
              <a:rPr lang="en-US" dirty="0" err="1" smtClean="0"/>
              <a:t>RxNorm</a:t>
            </a:r>
            <a:r>
              <a:rPr lang="en-US" dirty="0" smtClean="0"/>
              <a:t> to provide standard names of clinical drugs.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0061"/>
      </p:ext>
    </p:extLst>
  </p:cSld>
  <p:clrMapOvr>
    <a:masterClrMapping/>
  </p:clrMapOvr>
  <p:transition spd="slow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next deliverable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up implementation of the rest backend code</a:t>
            </a:r>
          </a:p>
          <a:p>
            <a:r>
              <a:rPr lang="en-US" dirty="0" smtClean="0"/>
              <a:t>Create UI against the backend</a:t>
            </a:r>
          </a:p>
          <a:p>
            <a:r>
              <a:rPr lang="en-US" dirty="0" smtClean="0"/>
              <a:t>Fix bugs and test the application</a:t>
            </a:r>
          </a:p>
          <a:p>
            <a:r>
              <a:rPr lang="en-US" dirty="0" smtClean="0"/>
              <a:t>Final product will be deployed to Azure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75558"/>
      </p:ext>
    </p:extLst>
  </p:cSld>
  <p:clrMapOvr>
    <a:masterClrMapping/>
  </p:clrMapOvr>
  <p:transition spd="slow" advTm="1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Chart</a:t>
            </a:r>
            <a:endParaRPr lang="en-US" dirty="0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42361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1328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1905000"/>
            <a:ext cx="5597104" cy="114300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Ehrgo</a:t>
            </a:r>
            <a:r>
              <a:rPr lang="en-US" dirty="0" smtClean="0"/>
              <a:t> Health Team 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3048000"/>
            <a:ext cx="5562600" cy="150018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Eric Greene</a:t>
            </a:r>
            <a:r>
              <a:rPr lang="en-US" dirty="0"/>
              <a:t>: Project </a:t>
            </a:r>
            <a:r>
              <a:rPr lang="en-US" dirty="0" smtClean="0"/>
              <a:t>Manager/Developer</a:t>
            </a:r>
            <a:endParaRPr lang="en-US" dirty="0"/>
          </a:p>
          <a:p>
            <a:r>
              <a:rPr lang="en-US" b="1" dirty="0" err="1"/>
              <a:t>Huarui</a:t>
            </a:r>
            <a:r>
              <a:rPr lang="en-US" b="1" dirty="0"/>
              <a:t> Zheng</a:t>
            </a:r>
            <a:r>
              <a:rPr lang="en-US" dirty="0"/>
              <a:t>: </a:t>
            </a:r>
            <a:r>
              <a:rPr lang="en-US" dirty="0" smtClean="0"/>
              <a:t>Developer/Tester </a:t>
            </a:r>
            <a:r>
              <a:rPr lang="en-US" b="1" dirty="0" smtClean="0"/>
              <a:t>Narrator</a:t>
            </a:r>
            <a:endParaRPr lang="en-US" dirty="0"/>
          </a:p>
          <a:p>
            <a:r>
              <a:rPr lang="en-US" b="1" dirty="0"/>
              <a:t>Donna Carey</a:t>
            </a:r>
            <a:r>
              <a:rPr lang="en-US" dirty="0"/>
              <a:t>: Documentation </a:t>
            </a:r>
            <a:r>
              <a:rPr lang="en-US" dirty="0" smtClean="0"/>
              <a:t>Lead/Developer</a:t>
            </a:r>
            <a:endParaRPr lang="en-US" dirty="0"/>
          </a:p>
          <a:p>
            <a:r>
              <a:rPr lang="en-US" b="1" dirty="0"/>
              <a:t>Tommy Parnell</a:t>
            </a:r>
            <a:r>
              <a:rPr lang="en-US" dirty="0"/>
              <a:t>: Development </a:t>
            </a:r>
            <a:r>
              <a:rPr lang="en-US" dirty="0" smtClean="0"/>
              <a:t>Lead/Documentation</a:t>
            </a:r>
            <a:endParaRPr lang="en-US" dirty="0"/>
          </a:p>
          <a:p>
            <a:r>
              <a:rPr lang="en-US" b="1" dirty="0"/>
              <a:t>James Ruiz</a:t>
            </a:r>
            <a:r>
              <a:rPr lang="en-US" dirty="0"/>
              <a:t>: </a:t>
            </a:r>
            <a:r>
              <a:rPr lang="en-US" dirty="0" smtClean="0"/>
              <a:t>Developer/Tester</a:t>
            </a:r>
            <a:endParaRPr lang="en-US" dirty="0"/>
          </a:p>
          <a:p>
            <a:endParaRPr lang="en-US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817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 smtClean="0"/>
              <a:t>Plugin </a:t>
            </a:r>
            <a:r>
              <a:rPr lang="en-US" sz="2000" dirty="0"/>
              <a:t>architecture to capture treatment analysis from EHR</a:t>
            </a:r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Patient Portal: allowing patient to enter personal information and leverage commonly-used technology APIs such as </a:t>
            </a:r>
            <a:r>
              <a:rPr lang="en-US" dirty="0" err="1" smtClean="0"/>
              <a:t>fitbit</a:t>
            </a:r>
            <a:endParaRPr lang="en-US" dirty="0" smtClean="0"/>
          </a:p>
          <a:p>
            <a:pPr lvl="1">
              <a:buFont typeface="Georgia" panose="02040502050405020303" pitchFamily="18" charset="0"/>
              <a:buChar char="~"/>
            </a:pPr>
            <a:r>
              <a:rPr lang="en-US" dirty="0" smtClean="0"/>
              <a:t>Provider EHR plugin: show warnings between allergies/medication and optimize treatment strategies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60918"/>
            <a:ext cx="4000500" cy="3228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Web pages</a:t>
            </a:r>
          </a:p>
          <a:p>
            <a:pPr lvl="1"/>
            <a:r>
              <a:rPr lang="en-US" dirty="0" smtClean="0"/>
              <a:t>Code implementations</a:t>
            </a:r>
          </a:p>
          <a:p>
            <a:pPr lvl="1"/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Status-Home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600200"/>
            <a:ext cx="6553201" cy="50541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1720"/>
      </p:ext>
    </p:extLst>
  </p:cSld>
  <p:clrMapOvr>
    <a:masterClrMapping/>
  </p:clrMapOvr>
  <p:transition spd="slow"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Status-Patient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583890"/>
            <a:ext cx="6858000" cy="48702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16450"/>
      </p:ext>
    </p:extLst>
  </p:cSld>
  <p:clrMapOvr>
    <a:masterClrMapping/>
  </p:clrMapOvr>
  <p:transition spd="slow"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Status-Provider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8" y="1492726"/>
            <a:ext cx="7012331" cy="49452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90561"/>
      </p:ext>
    </p:extLst>
  </p:cSld>
  <p:clrMapOvr>
    <a:masterClrMapping/>
  </p:clrMapOvr>
  <p:transition spd="slow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8229600" cy="914400"/>
          </a:xfrm>
        </p:spPr>
        <p:txBody>
          <a:bodyPr/>
          <a:lstStyle/>
          <a:p>
            <a:r>
              <a:rPr lang="en-US" dirty="0" smtClean="0"/>
              <a:t>Current Status-Register and Login Pages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5" y="1160978"/>
            <a:ext cx="4400744" cy="4366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99" y="1185472"/>
            <a:ext cx="3448972" cy="43423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00800" y="6133725"/>
            <a:ext cx="13179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Login</a:t>
            </a:r>
            <a:endParaRPr lang="en-US" sz="3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Right Arrow 10"/>
          <p:cNvSpPr/>
          <p:nvPr/>
        </p:nvSpPr>
        <p:spPr>
          <a:xfrm rot="16200000">
            <a:off x="1951196" y="5963985"/>
            <a:ext cx="373371" cy="180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9200" y="6206507"/>
            <a:ext cx="18373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Register</a:t>
            </a:r>
            <a:endParaRPr lang="en-US" sz="3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6873109" y="5963984"/>
            <a:ext cx="373371" cy="180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3906"/>
      </p:ext>
    </p:extLst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914400"/>
            <a:ext cx="8229600" cy="914400"/>
          </a:xfrm>
        </p:spPr>
        <p:txBody>
          <a:bodyPr>
            <a:noAutofit/>
          </a:bodyPr>
          <a:lstStyle/>
          <a:p>
            <a:pPr lvl="1"/>
            <a:r>
              <a:rPr lang="en-US" sz="2800" dirty="0" smtClean="0"/>
              <a:t>Current Status-Data Interoperation</a:t>
            </a:r>
            <a:br>
              <a:rPr lang="en-US" sz="2800" dirty="0" smtClean="0"/>
            </a:b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"/>
            <a:ext cx="3048000" cy="1002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392"/>
            <a:ext cx="9144000" cy="2693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65" y="4428818"/>
            <a:ext cx="3896269" cy="220058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605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8229600" cy="914400"/>
          </a:xfrm>
        </p:spPr>
        <p:txBody>
          <a:bodyPr/>
          <a:lstStyle/>
          <a:p>
            <a:pPr lvl="1"/>
            <a:r>
              <a:rPr lang="en-US" sz="2800" dirty="0" smtClean="0"/>
              <a:t>Current Status-Data Interoperation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"/>
            <a:ext cx="3048000" cy="1002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05000"/>
            <a:ext cx="3053357" cy="3505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05000"/>
            <a:ext cx="5486400" cy="31383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93" y="6123801"/>
            <a:ext cx="31197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External Login</a:t>
            </a:r>
            <a:endParaRPr lang="en-US" sz="3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1366300" y="5867693"/>
            <a:ext cx="373371" cy="180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17868" y="6121666"/>
            <a:ext cx="310213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Imported Data</a:t>
            </a:r>
            <a:endParaRPr lang="en-US" sz="3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5709407" y="5895415"/>
            <a:ext cx="373371" cy="180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3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000"/>
    </mc:Choice>
    <mc:Fallback>
      <p:transition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 presentation</Template>
  <TotalTime>0</TotalTime>
  <Words>495</Words>
  <Application>Microsoft Office PowerPoint</Application>
  <PresentationFormat>On-screen Show (4:3)</PresentationFormat>
  <Paragraphs>73</Paragraphs>
  <Slides>16</Slides>
  <Notes>4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Project Status Report</vt:lpstr>
      <vt:lpstr>Project Report </vt:lpstr>
      <vt:lpstr>Project Overview</vt:lpstr>
      <vt:lpstr>Current Status</vt:lpstr>
      <vt:lpstr>Current Status-Home Page</vt:lpstr>
      <vt:lpstr>Current Status-Patient Portal</vt:lpstr>
      <vt:lpstr>Current Status-Provider Portal</vt:lpstr>
      <vt:lpstr>Current Status-Register and Login Pages</vt:lpstr>
      <vt:lpstr>Current Status-Data Interoperation </vt:lpstr>
      <vt:lpstr>Current Status-Data Interoperation </vt:lpstr>
      <vt:lpstr>Current Status-Code Implementation</vt:lpstr>
      <vt:lpstr>Current Status-Code Implementation</vt:lpstr>
      <vt:lpstr>Current Status-Code Implementation</vt:lpstr>
      <vt:lpstr>Further Research  </vt:lpstr>
      <vt:lpstr>Plans for next deliverable</vt:lpstr>
      <vt:lpstr>Progress Chart</vt:lpstr>
      <vt:lpstr>Ehrgo Health Team Members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2016-03-11T03:29:21Z</dcterms:created>
  <dcterms:modified xsi:type="dcterms:W3CDTF">2016-04-10T21:49:25Z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